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1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brice nicol" initials="f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4639" autoAdjust="0"/>
  </p:normalViewPr>
  <p:slideViewPr>
    <p:cSldViewPr>
      <p:cViewPr varScale="1">
        <p:scale>
          <a:sx n="114" d="100"/>
          <a:sy n="114" d="100"/>
        </p:scale>
        <p:origin x="11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2-13T17:57:45.242" idx="1">
    <p:pos x="3959" y="3959"/>
    <p:text>2015 : Création automatique d’onglets par année ; contrôle d’exhaustivité des bases annuelles.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EA86DF3-4540-4856-9CDF-39CD8AD6A83F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614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148315C-2D1D-4E14-818F-C2D342CBEB6A}" type="slidenum"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D74347A-A1DA-46C2-9166-B663194BD4B1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4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Image 37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9" name="Image 38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 75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77" name="Image 76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360360" y="6321600"/>
            <a:ext cx="8422560" cy="178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Image 10"/>
          <p:cNvPicPr/>
          <p:nvPr/>
        </p:nvPicPr>
        <p:blipFill>
          <a:blip r:embed="rId14"/>
          <a:stretch/>
        </p:blipFill>
        <p:spPr>
          <a:xfrm>
            <a:off x="4211640" y="287280"/>
            <a:ext cx="720000" cy="7200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360360" y="1295280"/>
            <a:ext cx="8422560" cy="4463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 1"/>
          <p:cNvPicPr/>
          <p:nvPr/>
        </p:nvPicPr>
        <p:blipFill>
          <a:blip r:embed="rId15"/>
          <a:stretch/>
        </p:blipFill>
        <p:spPr>
          <a:xfrm>
            <a:off x="2663640" y="0"/>
            <a:ext cx="4319280" cy="11883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60360" y="6321600"/>
            <a:ext cx="8422560" cy="178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Image 10"/>
          <p:cNvPicPr/>
          <p:nvPr/>
        </p:nvPicPr>
        <p:blipFill>
          <a:blip r:embed="rId14"/>
          <a:stretch/>
        </p:blipFill>
        <p:spPr>
          <a:xfrm>
            <a:off x="4211640" y="287280"/>
            <a:ext cx="720000" cy="72000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27640" y="2637000"/>
            <a:ext cx="755892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Guide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Analyse des Lignes de Traitement, des Attributions Indemnitaires et Rémunérations diverses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EXTRACTION DES DONNEES DE LA PAIE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59640" y="4077000"/>
            <a:ext cx="8424360" cy="154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Réalisé par Vitalia Le Boudec </a:t>
            </a:r>
            <a:endParaRPr lang="fr-FR" sz="1400" b="0" i="1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fr-FR" sz="1400" b="0" i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et </a:t>
            </a:r>
            <a:r>
              <a:rPr lang="fr-FR" sz="1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Fabrice Nicol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316200" y="5736960"/>
            <a:ext cx="1479240" cy="37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fr-FR" sz="1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18-19/6/2015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32946FF-D750-4D6E-8C83-26BE279062E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332640"/>
            <a:ext cx="910692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CONFIGURER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2"/>
          <p:cNvPicPr/>
          <p:nvPr/>
        </p:nvPicPr>
        <p:blipFill>
          <a:blip r:embed="rId2"/>
          <a:srcRect b="41755"/>
          <a:stretch/>
        </p:blipFill>
        <p:spPr>
          <a:xfrm>
            <a:off x="38520" y="965880"/>
            <a:ext cx="9066600" cy="3959640"/>
          </a:xfrm>
          <a:prstGeom prst="rect">
            <a:avLst/>
          </a:prstGeom>
          <a:ln>
            <a:noFill/>
          </a:ln>
        </p:spPr>
      </p:pic>
      <p:sp>
        <p:nvSpPr>
          <p:cNvPr id="172" name="CustomShape 4"/>
          <p:cNvSpPr/>
          <p:nvPr/>
        </p:nvSpPr>
        <p:spPr>
          <a:xfrm>
            <a:off x="247680" y="5013176"/>
            <a:ext cx="8896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Configurer » permet la configuration technique des données de l’interface </a:t>
            </a:r>
            <a:r>
              <a:rPr lang="fr-FR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3E05667A-D8A1-4574-944C-8A47384D3F6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0" y="116640"/>
            <a:ext cx="91436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AIDE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2"/>
          <a:srcRect b="37487"/>
          <a:stretch/>
        </p:blipFill>
        <p:spPr>
          <a:xfrm>
            <a:off x="-24120" y="764280"/>
            <a:ext cx="9120960" cy="43916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119937" y="5373216"/>
            <a:ext cx="9120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Aide » est en cours de développement, il permettra de bénéficier d’une aide en ligne pour l’utilisation de l’outil </a:t>
            </a:r>
            <a:r>
              <a:rPr lang="fr-FR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r>
              <a:rPr lang="fr-F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76000" y="937080"/>
            <a:ext cx="7990920" cy="7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76360" y="2214720"/>
            <a:ext cx="7990920" cy="39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r>
              <a:rPr lang="fr-FR" sz="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B2EB10CE-5425-4F34-A36C-3D0221FAEDD2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Image 228"/>
          <p:cNvPicPr/>
          <p:nvPr/>
        </p:nvPicPr>
        <p:blipFill>
          <a:blip r:embed="rId2"/>
          <a:srcRect l="14017" r="65856"/>
          <a:stretch/>
        </p:blipFill>
        <p:spPr>
          <a:xfrm>
            <a:off x="2160000" y="1569960"/>
            <a:ext cx="1583280" cy="417960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6120000" y="4536000"/>
            <a:ext cx="273564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GESTIONNAIRE D’ECHANGE DE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6"/>
          <p:cNvSpPr/>
          <p:nvPr/>
        </p:nvSpPr>
        <p:spPr>
          <a:xfrm flipH="1">
            <a:off x="3744000" y="4824000"/>
            <a:ext cx="2376000" cy="360"/>
          </a:xfrm>
          <a:prstGeom prst="line">
            <a:avLst/>
          </a:prstGeom>
          <a:ln>
            <a:solidFill>
              <a:srgbClr val="FF0066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7"/>
          <p:cNvSpPr/>
          <p:nvPr/>
        </p:nvSpPr>
        <p:spPr>
          <a:xfrm>
            <a:off x="6048000" y="2448000"/>
            <a:ext cx="1871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Line 8"/>
          <p:cNvSpPr/>
          <p:nvPr/>
        </p:nvSpPr>
        <p:spPr>
          <a:xfrm flipH="1">
            <a:off x="3888000" y="2664000"/>
            <a:ext cx="2160000" cy="360"/>
          </a:xfrm>
          <a:prstGeom prst="line">
            <a:avLst/>
          </a:prstGeom>
          <a:ln>
            <a:solidFill>
              <a:srgbClr val="0000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9"/>
          <p:cNvSpPr/>
          <p:nvPr/>
        </p:nvSpPr>
        <p:spPr>
          <a:xfrm>
            <a:off x="7200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UTILISATION DU POSTE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DéDIé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543680" y="636192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9EAED153-7960-41B6-A868-704BAA79797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7200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DONNéES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 PAIE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144000" y="1152000"/>
            <a:ext cx="889236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1. Ouvrir le gestionnaire d’échange de données.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2. Cliquer sur « CLE  USB3 ». Les données de paye y ont été préalablement copiées.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Image 239"/>
          <p:cNvPicPr/>
          <p:nvPr/>
        </p:nvPicPr>
        <p:blipFill>
          <a:blip r:embed="rId2"/>
          <a:stretch/>
        </p:blipFill>
        <p:spPr>
          <a:xfrm>
            <a:off x="1397520" y="3456000"/>
            <a:ext cx="6018120" cy="234180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547640" y="6039000"/>
            <a:ext cx="583776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</a:t>
            </a: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– F.. Altaïr - F. Nicol et V. Le 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51640" y="1036800"/>
            <a:ext cx="5416920" cy="332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02A1342-D5FE-4BD1-A92C-C93A14E9D5D4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07640" y="34128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 SUR LE DISQUE DUR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208241" y="3279683"/>
            <a:ext cx="6695640" cy="2169913"/>
            <a:chOff x="1297041" y="2310544"/>
            <a:chExt cx="6695640" cy="2169913"/>
          </a:xfrm>
        </p:grpSpPr>
        <p:pic>
          <p:nvPicPr>
            <p:cNvPr id="199" name="Image 244"/>
            <p:cNvPicPr/>
            <p:nvPr/>
          </p:nvPicPr>
          <p:blipFill>
            <a:blip r:embed="rId2"/>
            <a:srcRect l="12467" t="8412" r="38711" b="67777"/>
            <a:stretch/>
          </p:blipFill>
          <p:spPr>
            <a:xfrm>
              <a:off x="1297041" y="2310544"/>
              <a:ext cx="6695640" cy="215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0" name="CustomShape 5"/>
            <p:cNvSpPr/>
            <p:nvPr/>
          </p:nvSpPr>
          <p:spPr>
            <a:xfrm>
              <a:off x="1403648" y="3373097"/>
              <a:ext cx="943560" cy="1107360"/>
            </a:xfrm>
            <a:prstGeom prst="rect">
              <a:avLst/>
            </a:prstGeom>
            <a:solidFill>
              <a:srgbClr val="DDD9C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1" name="CustomShape 6"/>
          <p:cNvSpPr/>
          <p:nvPr/>
        </p:nvSpPr>
        <p:spPr>
          <a:xfrm>
            <a:off x="611560" y="1342482"/>
            <a:ext cx="8280920" cy="16540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2400" b="0" strike="noStrike" spc="-1" dirty="0" smtClean="0">
              <a:solidFill>
                <a:srgbClr val="0000CC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Enfin cliquer </a:t>
            </a: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 </a:t>
            </a: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dossier </a:t>
            </a: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 </a:t>
            </a: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données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</a:t>
            </a: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glisser-déposer </a:t>
            </a:r>
            <a:r>
              <a:rPr lang="fr-FR" sz="24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dossier vers la fenêtre </a:t>
            </a: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droite du gestionnaire</a:t>
            </a:r>
            <a:r>
              <a:rPr lang="fr-F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2400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fr-FR" sz="2400" b="1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</a:rPr>
              <a:t>avec la touche Ctrl enfoncée</a:t>
            </a: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2448000" y="1309680"/>
            <a:ext cx="4319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 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611560" y="1220769"/>
            <a:ext cx="7704856" cy="101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39940B9-4FCA-4583-AC45-8255929FDBD7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189000" y="368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IMPORTER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les données DE paie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à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analyser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Image 252"/>
          <p:cNvPicPr/>
          <p:nvPr/>
        </p:nvPicPr>
        <p:blipFill>
          <a:blip r:embed="rId2"/>
          <a:srcRect r="80700" b="79163"/>
          <a:stretch/>
        </p:blipFill>
        <p:spPr>
          <a:xfrm>
            <a:off x="455760" y="1125000"/>
            <a:ext cx="2415960" cy="1466640"/>
          </a:xfrm>
          <a:prstGeom prst="rect">
            <a:avLst/>
          </a:prstGeom>
          <a:ln>
            <a:noFill/>
          </a:ln>
        </p:spPr>
      </p:pic>
      <p:pic>
        <p:nvPicPr>
          <p:cNvPr id="208" name="Image 253"/>
          <p:cNvPicPr/>
          <p:nvPr/>
        </p:nvPicPr>
        <p:blipFill>
          <a:blip r:embed="rId3"/>
          <a:srcRect r="80316" b="52560"/>
          <a:stretch/>
        </p:blipFill>
        <p:spPr>
          <a:xfrm>
            <a:off x="432720" y="2808000"/>
            <a:ext cx="2302920" cy="3122280"/>
          </a:xfrm>
          <a:prstGeom prst="rect">
            <a:avLst/>
          </a:prstGeom>
          <a:ln>
            <a:noFill/>
          </a:ln>
        </p:spPr>
      </p:pic>
      <p:sp>
        <p:nvSpPr>
          <p:cNvPr id="209" name="CustomShape 5"/>
          <p:cNvSpPr/>
          <p:nvPr/>
        </p:nvSpPr>
        <p:spPr>
          <a:xfrm>
            <a:off x="4104000" y="1584000"/>
            <a:ext cx="4247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Sélectionner le dossier des paies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4185720" y="2925000"/>
            <a:ext cx="453960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Cliquer sur l’icône d’importation pour importer les fichiers et extraire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4"/>
          <a:stretch/>
        </p:blipFill>
        <p:spPr>
          <a:xfrm>
            <a:off x="4185720" y="3843000"/>
            <a:ext cx="3657240" cy="2095200"/>
          </a:xfrm>
          <a:prstGeom prst="rect">
            <a:avLst/>
          </a:prstGeom>
          <a:ln>
            <a:noFill/>
          </a:ln>
        </p:spPr>
      </p:pic>
      <p:sp>
        <p:nvSpPr>
          <p:cNvPr id="212" name="CustomShape 7"/>
          <p:cNvSpPr/>
          <p:nvPr/>
        </p:nvSpPr>
        <p:spPr>
          <a:xfrm flipH="1">
            <a:off x="7235640" y="3501000"/>
            <a:ext cx="606600" cy="117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21040" y="1772640"/>
            <a:ext cx="8476920" cy="34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9F480243-86CA-4B22-9F04-17307BB7FBC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199080" y="296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ONGLETS D’IMPORTATION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302040" y="944280"/>
            <a:ext cx="8789400" cy="349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Résultat de l’importation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Image 261"/>
          <p:cNvPicPr/>
          <p:nvPr/>
        </p:nvPicPr>
        <p:blipFill>
          <a:blip r:embed="rId2"/>
          <a:stretch/>
        </p:blipFill>
        <p:spPr>
          <a:xfrm>
            <a:off x="221040" y="1412640"/>
            <a:ext cx="7643160" cy="3237480"/>
          </a:xfrm>
          <a:prstGeom prst="rect">
            <a:avLst/>
          </a:prstGeom>
          <a:ln>
            <a:noFill/>
          </a:ln>
        </p:spPr>
      </p:pic>
      <p:sp>
        <p:nvSpPr>
          <p:cNvPr id="219" name="CustomShape 6"/>
          <p:cNvSpPr/>
          <p:nvPr/>
        </p:nvSpPr>
        <p:spPr>
          <a:xfrm>
            <a:off x="221040" y="5193000"/>
            <a:ext cx="88704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L’importation des données est réalisée par année pour le budget principal et les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annexes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76360" y="1449360"/>
            <a:ext cx="7990920" cy="7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Image 263"/>
          <p:cNvPicPr/>
          <p:nvPr/>
        </p:nvPicPr>
        <p:blipFill>
          <a:blip r:embed="rId2"/>
          <a:stretch/>
        </p:blipFill>
        <p:spPr>
          <a:xfrm>
            <a:off x="372600" y="1368000"/>
            <a:ext cx="8123040" cy="3951360"/>
          </a:xfrm>
          <a:prstGeom prst="rect">
            <a:avLst/>
          </a:prstGeom>
          <a:ln>
            <a:noFill/>
          </a:ln>
        </p:spPr>
      </p:pic>
      <p:sp>
        <p:nvSpPr>
          <p:cNvPr id="222" name="CustomShape 2"/>
          <p:cNvSpPr/>
          <p:nvPr/>
        </p:nvSpPr>
        <p:spPr>
          <a:xfrm>
            <a:off x="199080" y="296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INCLURE OU EXCLURE CERTAINS BUDGETS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87480" y="5495040"/>
            <a:ext cx="86929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</a:t>
            </a:r>
            <a:r>
              <a:rPr lang="fr-FR" sz="1800" b="0" strike="noStrike" spc="-1">
                <a:solidFill>
                  <a:srgbClr val="66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importés sont identifiés par nomenclature comptable M14-M4-etc.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peut exclure le budget principal ou le (s) budget(s) annexe(s).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Clic droit sur le budget et sélectionner « Exclure ».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E09B9ED-0D57-465B-9545-2723DBDA2D4B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199640" y="2602440"/>
            <a:ext cx="194364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Plusieurs types de base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standard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catégorie de ligne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année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tranche de N lignes…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DIALOGUE DES PARAMèTRES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Image 270"/>
          <p:cNvPicPr/>
          <p:nvPr/>
        </p:nvPicPr>
        <p:blipFill>
          <a:blip r:embed="rId2"/>
          <a:srcRect r="1449"/>
          <a:stretch/>
        </p:blipFill>
        <p:spPr>
          <a:xfrm>
            <a:off x="1440360" y="1484640"/>
            <a:ext cx="5687280" cy="3534120"/>
          </a:xfrm>
          <a:prstGeom prst="rect">
            <a:avLst/>
          </a:prstGeom>
          <a:ln>
            <a:noFill/>
          </a:ln>
        </p:spPr>
      </p:pic>
      <p:sp>
        <p:nvSpPr>
          <p:cNvPr id="230" name="CustomShape 5"/>
          <p:cNvSpPr/>
          <p:nvPr/>
        </p:nvSpPr>
        <p:spPr>
          <a:xfrm>
            <a:off x="3873240" y="2404080"/>
            <a:ext cx="2447640" cy="287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6"/>
          <p:cNvSpPr/>
          <p:nvPr/>
        </p:nvSpPr>
        <p:spPr>
          <a:xfrm flipH="1" flipV="1">
            <a:off x="5795640" y="2663640"/>
            <a:ext cx="1331640" cy="45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7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8"/>
          <p:cNvSpPr/>
          <p:nvPr/>
        </p:nvSpPr>
        <p:spPr>
          <a:xfrm>
            <a:off x="936000" y="5256000"/>
            <a:ext cx="7055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CC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Rappel : sous tableur, on peut lire au plus 1 million de lignes.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DE28A29-04F5-42D1-9A2F-814BD7316AB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54320" y="1110600"/>
            <a:ext cx="8198640" cy="38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puis « Format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Pour lire la totalité des lignes de paie sous tableur dont le maximum s’établit au plus à 1 million de lignes, le paramètre « format » permet le tri des bases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standard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catégorie de ligne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année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tranche de N lignes…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format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0" name="Picture 2"/>
          <p:cNvPicPr/>
          <p:nvPr/>
        </p:nvPicPr>
        <p:blipFill>
          <a:blip r:embed="rId2"/>
          <a:stretch/>
        </p:blipFill>
        <p:spPr>
          <a:xfrm>
            <a:off x="6300360" y="1008360"/>
            <a:ext cx="1361880" cy="1437840"/>
          </a:xfrm>
          <a:prstGeom prst="rect">
            <a:avLst/>
          </a:prstGeom>
          <a:ln>
            <a:noFill/>
          </a:ln>
        </p:spPr>
      </p:pic>
      <p:pic>
        <p:nvPicPr>
          <p:cNvPr id="241" name="Picture 3"/>
          <p:cNvPicPr/>
          <p:nvPr/>
        </p:nvPicPr>
        <p:blipFill>
          <a:blip r:embed="rId3"/>
          <a:stretch/>
        </p:blipFill>
        <p:spPr>
          <a:xfrm>
            <a:off x="5452920" y="1110600"/>
            <a:ext cx="609120" cy="732960"/>
          </a:xfrm>
          <a:prstGeom prst="rect">
            <a:avLst/>
          </a:prstGeom>
          <a:ln>
            <a:noFill/>
          </a:ln>
        </p:spPr>
      </p:pic>
      <p:pic>
        <p:nvPicPr>
          <p:cNvPr id="242" name="Picture 4"/>
          <p:cNvPicPr/>
          <p:nvPr/>
        </p:nvPicPr>
        <p:blipFill>
          <a:blip r:embed="rId4"/>
          <a:stretch/>
        </p:blipFill>
        <p:spPr>
          <a:xfrm>
            <a:off x="4068000" y="3414960"/>
            <a:ext cx="4838400" cy="2333160"/>
          </a:xfrm>
          <a:prstGeom prst="rect">
            <a:avLst/>
          </a:prstGeom>
          <a:ln>
            <a:noFill/>
          </a:ln>
        </p:spPr>
      </p:pic>
      <p:sp>
        <p:nvSpPr>
          <p:cNvPr id="243" name="CustomShape 6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511640" y="980640"/>
            <a:ext cx="626328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SOMMAIRE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43640" y="1412640"/>
            <a:ext cx="8496360" cy="39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sz="14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L’UTILISATION DE L’OUTIL POUR CONTROLER LA PAIE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L’extraction des données et la fiabilité des bases de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paie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L’automatisation de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tests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réglementaires en cours de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développement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Les autres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aspects d’</a:t>
            </a:r>
            <a:r>
              <a:rPr lang="fr-FR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Altaïr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en cours d’expérimentation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: effectifs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, pyramides des âges, rémunérations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brutes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C4922516-DE05-4305-8E43-D17C3967854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33E7510-FEB2-4A38-AFA4-5323026DAD25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54320" y="1110600"/>
            <a:ext cx="8198640" cy="38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puis « Traitement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602280" y="332640"/>
            <a:ext cx="836172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« paramètres de traitement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3"/>
          <p:cNvPicPr/>
          <p:nvPr/>
        </p:nvPicPr>
        <p:blipFill>
          <a:blip r:embed="rId2"/>
          <a:stretch/>
        </p:blipFill>
        <p:spPr>
          <a:xfrm>
            <a:off x="5452920" y="1110600"/>
            <a:ext cx="609120" cy="732960"/>
          </a:xfrm>
          <a:prstGeom prst="rect">
            <a:avLst/>
          </a:prstGeom>
          <a:ln>
            <a:noFill/>
          </a:ln>
        </p:spPr>
      </p:pic>
      <p:pic>
        <p:nvPicPr>
          <p:cNvPr id="250" name="Picture 2"/>
          <p:cNvPicPr/>
          <p:nvPr/>
        </p:nvPicPr>
        <p:blipFill>
          <a:blip r:embed="rId3"/>
          <a:stretch/>
        </p:blipFill>
        <p:spPr>
          <a:xfrm>
            <a:off x="1691640" y="2334960"/>
            <a:ext cx="5438520" cy="2876040"/>
          </a:xfrm>
          <a:prstGeom prst="rect">
            <a:avLst/>
          </a:prstGeom>
          <a:ln>
            <a:noFill/>
          </a:ln>
        </p:spPr>
      </p:pic>
      <p:pic>
        <p:nvPicPr>
          <p:cNvPr id="251" name="Picture 4"/>
          <p:cNvPicPr/>
          <p:nvPr/>
        </p:nvPicPr>
        <p:blipFill>
          <a:blip r:embed="rId4"/>
          <a:stretch/>
        </p:blipFill>
        <p:spPr>
          <a:xfrm>
            <a:off x="6516360" y="1133640"/>
            <a:ext cx="761760" cy="809280"/>
          </a:xfrm>
          <a:prstGeom prst="rect">
            <a:avLst/>
          </a:prstGeom>
          <a:ln>
            <a:noFill/>
          </a:ln>
        </p:spPr>
      </p:pic>
      <p:sp>
        <p:nvSpPr>
          <p:cNvPr id="252" name="CustomShape 6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3FC8521-8C22-4B59-8F21-75B77A6C09EB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54320" y="1110600"/>
            <a:ext cx="8198640" cy="38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Et paramètre « Répertoires des applications ».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602280" y="332656"/>
            <a:ext cx="8541360" cy="683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répertoire des applications »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8" name="Picture 3"/>
          <p:cNvPicPr/>
          <p:nvPr/>
        </p:nvPicPr>
        <p:blipFill>
          <a:blip r:embed="rId2"/>
          <a:stretch/>
        </p:blipFill>
        <p:spPr>
          <a:xfrm>
            <a:off x="6171368" y="1101240"/>
            <a:ext cx="609120" cy="732960"/>
          </a:xfrm>
          <a:prstGeom prst="rect">
            <a:avLst/>
          </a:prstGeom>
          <a:ln>
            <a:noFill/>
          </a:ln>
        </p:spPr>
      </p:pic>
      <p:pic>
        <p:nvPicPr>
          <p:cNvPr id="259" name="Picture 2"/>
          <p:cNvPicPr/>
          <p:nvPr/>
        </p:nvPicPr>
        <p:blipFill>
          <a:blip r:embed="rId3"/>
          <a:stretch/>
        </p:blipFill>
        <p:spPr>
          <a:xfrm>
            <a:off x="6938818" y="1110600"/>
            <a:ext cx="809280" cy="723600"/>
          </a:xfrm>
          <a:prstGeom prst="rect">
            <a:avLst/>
          </a:prstGeom>
          <a:ln>
            <a:noFill/>
          </a:ln>
        </p:spPr>
      </p:pic>
      <p:pic>
        <p:nvPicPr>
          <p:cNvPr id="260" name="Picture 3"/>
          <p:cNvPicPr/>
          <p:nvPr/>
        </p:nvPicPr>
        <p:blipFill>
          <a:blip r:embed="rId4"/>
          <a:stretch/>
        </p:blipFill>
        <p:spPr>
          <a:xfrm>
            <a:off x="1694691" y="2168848"/>
            <a:ext cx="5209920" cy="3171600"/>
          </a:xfrm>
          <a:prstGeom prst="rect">
            <a:avLst/>
          </a:prstGeom>
          <a:ln>
            <a:noFill/>
          </a:ln>
        </p:spPr>
      </p:pic>
      <p:sp>
        <p:nvSpPr>
          <p:cNvPr id="261" name="CustomShape 6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0560" y="1845000"/>
            <a:ext cx="8914680" cy="309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20D9839-8710-4D20-B074-CA0BFF0D5BD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70354" y="351690"/>
            <a:ext cx="9091440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 la base de données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CSV</a:t>
            </a: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79512" y="1845000"/>
            <a:ext cx="4259288" cy="32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20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Cliquer sur l’icône « CSV » de la barre d’outils afin de produire la base de données.csv.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Une barre de progression s’affiche. Lorsque la barre se stabilise à 100%, la mention « Terminé » dans le dialogue indique la fin du traitement</a:t>
            </a:r>
            <a:r>
              <a:rPr lang="fr-FR" sz="20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Image 280"/>
          <p:cNvPicPr/>
          <p:nvPr/>
        </p:nvPicPr>
        <p:blipFill>
          <a:blip r:embed="rId2"/>
          <a:stretch/>
        </p:blipFill>
        <p:spPr>
          <a:xfrm>
            <a:off x="4703760" y="1368000"/>
            <a:ext cx="3791880" cy="4770360"/>
          </a:xfrm>
          <a:prstGeom prst="rect">
            <a:avLst/>
          </a:prstGeom>
          <a:ln>
            <a:noFill/>
          </a:ln>
        </p:spPr>
      </p:pic>
      <p:sp>
        <p:nvSpPr>
          <p:cNvPr id="268" name="Line 6"/>
          <p:cNvSpPr/>
          <p:nvPr/>
        </p:nvSpPr>
        <p:spPr>
          <a:xfrm flipV="1">
            <a:off x="4235656" y="1799640"/>
            <a:ext cx="3168000" cy="980904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7"/>
          <p:cNvSpPr/>
          <p:nvPr/>
        </p:nvSpPr>
        <p:spPr>
          <a:xfrm>
            <a:off x="7488000" y="1440000"/>
            <a:ext cx="287640" cy="359640"/>
          </a:xfrm>
          <a:prstGeom prst="ellipse">
            <a:avLst/>
          </a:prstGeom>
          <a:noFill/>
          <a:ln w="19080">
            <a:solidFill>
              <a:srgbClr val="FF00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0" name="Picture 2"/>
          <p:cNvPicPr/>
          <p:nvPr/>
        </p:nvPicPr>
        <p:blipFill>
          <a:blip r:embed="rId3"/>
          <a:stretch/>
        </p:blipFill>
        <p:spPr>
          <a:xfrm>
            <a:off x="3635896" y="2398500"/>
            <a:ext cx="599760" cy="104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3640" y="1052640"/>
            <a:ext cx="7990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659133" y="1447920"/>
            <a:ext cx="7990920" cy="41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ヒラギノ角ゴ Pro W3"/>
            </a:endParaRPr>
          </a:p>
          <a:p>
            <a:pPr>
              <a:lnSpc>
                <a:spcPct val="100000"/>
              </a:lnSpc>
            </a:pPr>
            <a:r>
              <a:rPr lang="fr-FR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Les 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diagnostics sur la fiabilité de la paie n’étaient pas fait à partir des fichiers XEMELIOS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Exemples de diagnostic de fiabilité à partir de l’outil </a:t>
            </a:r>
            <a:r>
              <a:rPr lang="fr-FR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Altaïr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: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1. </a:t>
            </a:r>
            <a:r>
              <a:rPr lang="fr-FR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Champs 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de la paie manquants (NIR, Etablissement...)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2. Champs 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corrompus, illisibles ou non conformes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Au-delà d’un certain seuil, conséquences évidentes pour l’examen de gestion (fiabilité du compte 64) et/ou la procédure juridictionnelle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C4E077C8-CDE5-41BB-9127-A61222689471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125460" y="332656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FIABILITé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DE LA PAIE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 287"/>
          <p:cNvPicPr/>
          <p:nvPr/>
        </p:nvPicPr>
        <p:blipFill>
          <a:blip r:embed="rId2"/>
          <a:stretch/>
        </p:blipFill>
        <p:spPr>
          <a:xfrm>
            <a:off x="1026000" y="792000"/>
            <a:ext cx="6677640" cy="577296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710000" y="2836440"/>
            <a:ext cx="467640" cy="175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107280" y="14436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FIABILITE : ONGLET CONSOLE</a:t>
            </a:r>
            <a:endParaRPr lang="fr-F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25CBB28-8B0F-47D3-8282-769A24D861C1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990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99080" y="1269000"/>
            <a:ext cx="886428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Deux </a:t>
            </a:r>
            <a:r>
              <a:rPr lang="fr-FR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bases </a:t>
            </a: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CSV :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</a:t>
            </a:r>
            <a:r>
              <a:rPr lang="fr-FR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des bulletins de paie </a:t>
            </a: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(fichier léger)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</a:t>
            </a:r>
            <a:r>
              <a:rPr lang="fr-FR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des lignes de </a:t>
            </a: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paie fusionnées aux bulletins de paie </a:t>
            </a:r>
            <a:endParaRPr lang="fr-FR" sz="24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295"/>
          <p:cNvPicPr/>
          <p:nvPr/>
        </p:nvPicPr>
        <p:blipFill>
          <a:blip r:embed="rId2"/>
          <a:stretch/>
        </p:blipFill>
        <p:spPr>
          <a:xfrm>
            <a:off x="996480" y="2808000"/>
            <a:ext cx="7643160" cy="3237480"/>
          </a:xfrm>
          <a:prstGeom prst="rect">
            <a:avLst/>
          </a:prstGeom>
          <a:ln>
            <a:noFill/>
          </a:ln>
        </p:spPr>
      </p:pic>
      <p:sp>
        <p:nvSpPr>
          <p:cNvPr id="283" name="CustomShape 5"/>
          <p:cNvSpPr/>
          <p:nvPr/>
        </p:nvSpPr>
        <p:spPr>
          <a:xfrm>
            <a:off x="7200000" y="3024000"/>
            <a:ext cx="647640" cy="503640"/>
          </a:xfrm>
          <a:prstGeom prst="ellipse">
            <a:avLst/>
          </a:prstGeom>
          <a:noFill/>
          <a:ln w="29160">
            <a:solidFill>
              <a:srgbClr val="FF00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 297"/>
          <p:cNvPicPr/>
          <p:nvPr/>
        </p:nvPicPr>
        <p:blipFill>
          <a:blip r:embed="rId2"/>
          <a:stretch/>
        </p:blipFill>
        <p:spPr>
          <a:xfrm>
            <a:off x="1131120" y="1170720"/>
            <a:ext cx="6851160" cy="1187280"/>
          </a:xfrm>
          <a:prstGeom prst="rect">
            <a:avLst/>
          </a:prstGeom>
          <a:ln>
            <a:noFill/>
          </a:ln>
        </p:spPr>
      </p:pic>
      <p:sp>
        <p:nvSpPr>
          <p:cNvPr id="285" name="CustomShape 1"/>
          <p:cNvSpPr/>
          <p:nvPr/>
        </p:nvSpPr>
        <p:spPr>
          <a:xfrm>
            <a:off x="1990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ACCès aux bases de donnees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475656" y="3212976"/>
            <a:ext cx="6623640" cy="191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 bases CSV sont lisibles sous Excel (Poste PC) ou </a:t>
            </a:r>
            <a:r>
              <a:rPr lang="fr-FR" sz="1800" b="0" strike="noStrike" spc="-1" dirty="0" err="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</a:t>
            </a: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(poste dédié Linux).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Elles sont directement générées sur la clé USB3.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Recopier les bases de données de la clé USB3 sur votre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300"/>
          <p:cNvPicPr/>
          <p:nvPr/>
        </p:nvPicPr>
        <p:blipFill>
          <a:blip r:embed="rId2"/>
          <a:srcRect r="69421"/>
          <a:stretch/>
        </p:blipFill>
        <p:spPr>
          <a:xfrm>
            <a:off x="199080" y="1124744"/>
            <a:ext cx="8692920" cy="3672408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1990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EXEMPLE DE VISUALISATION CALC sous LINUX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ou EXCEL sous WINDOWS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99080" y="4176000"/>
            <a:ext cx="8692920" cy="191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CC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CC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</a:t>
            </a: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traitement (TCD…) est réalisé sur les postes PC Windows (Excel).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51640" y="1124640"/>
            <a:ext cx="8228880" cy="46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Altaïr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crée deux bases en .csv :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l’ensemble des bulletins de paie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l’ensemble des lignes de paie et des bulletins de paie dans un même fichier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 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Ces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deux bases peuvent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donner des tableaux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croisés dynamiques sur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Excel</a:t>
            </a:r>
          </a:p>
          <a:p>
            <a:pPr algn="just">
              <a:lnSpc>
                <a:spcPct val="100000"/>
              </a:lnSpc>
            </a:pPr>
            <a:endParaRPr lang="fr-FR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ヒラギノ角ゴ Pro W3"/>
            </a:endParaRPr>
          </a:p>
          <a:p>
            <a:pPr algn="just"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    É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vite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de passer par l’importation puis l’exportation des données à partir de </a:t>
            </a:r>
            <a:r>
              <a:rPr lang="fr-FR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Xemelios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.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5ABCD0D5-AD26-4854-9F57-E67CD4A6617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 rot="5400000">
            <a:off x="-478440" y="6010920"/>
            <a:ext cx="1328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608760" y="3038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Création des bases de données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lèche droite 2"/>
          <p:cNvSpPr/>
          <p:nvPr/>
        </p:nvSpPr>
        <p:spPr>
          <a:xfrm>
            <a:off x="223784" y="2852936"/>
            <a:ext cx="2879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 droite 3"/>
          <p:cNvSpPr/>
          <p:nvPr/>
        </p:nvSpPr>
        <p:spPr>
          <a:xfrm>
            <a:off x="248880" y="3400192"/>
            <a:ext cx="2879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35080" y="1376640"/>
            <a:ext cx="8451000" cy="494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B645A5EA-0408-4385-822A-AD373145DAB6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344160" y="116640"/>
            <a:ext cx="8691480" cy="34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L’UTILISATION DE TABLEAUX CROISES DYNAMIQUES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Picture 3"/>
          <p:cNvPicPr/>
          <p:nvPr/>
        </p:nvPicPr>
        <p:blipFill>
          <a:blip r:embed="rId2"/>
          <a:stretch/>
        </p:blipFill>
        <p:spPr>
          <a:xfrm>
            <a:off x="215640" y="447120"/>
            <a:ext cx="4736520" cy="6185520"/>
          </a:xfrm>
          <a:prstGeom prst="rect">
            <a:avLst/>
          </a:prstGeom>
          <a:ln>
            <a:noFill/>
          </a:ln>
        </p:spPr>
      </p:pic>
      <p:pic>
        <p:nvPicPr>
          <p:cNvPr id="299" name="Picture 4"/>
          <p:cNvPicPr/>
          <p:nvPr/>
        </p:nvPicPr>
        <p:blipFill>
          <a:blip r:embed="rId3"/>
          <a:stretch/>
        </p:blipFill>
        <p:spPr>
          <a:xfrm>
            <a:off x="4952880" y="462960"/>
            <a:ext cx="4083120" cy="6456600"/>
          </a:xfrm>
          <a:prstGeom prst="rect">
            <a:avLst/>
          </a:prstGeom>
          <a:ln>
            <a:noFill/>
          </a:ln>
        </p:spPr>
      </p:pic>
      <p:sp>
        <p:nvSpPr>
          <p:cNvPr id="300" name="CustomShape 4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14EF71BF-AE2A-4388-8BE3-3DE6BD5F863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1072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l’installation et le lancement de l’APPLICATION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576360" y="1449360"/>
            <a:ext cx="7990920" cy="40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" name="Image 199"/>
          <p:cNvPicPr/>
          <p:nvPr/>
        </p:nvPicPr>
        <p:blipFill>
          <a:blip r:embed="rId2"/>
          <a:stretch/>
        </p:blipFill>
        <p:spPr>
          <a:xfrm>
            <a:off x="504000" y="1404720"/>
            <a:ext cx="6575040" cy="349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20960" y="1953000"/>
            <a:ext cx="860472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1332000" y="6321600"/>
            <a:ext cx="647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A0E3E561-C31B-4DF0-9207-DE0F9D69ADC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30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200880" y="260640"/>
            <a:ext cx="88927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TextShape 5"/>
          <p:cNvSpPr txBox="1"/>
          <p:nvPr/>
        </p:nvSpPr>
        <p:spPr>
          <a:xfrm>
            <a:off x="536760" y="1052640"/>
            <a:ext cx="7991280" cy="46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 « R-Studio » en cliquant sur l’icône</a:t>
            </a: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Picture 2"/>
          <p:cNvPicPr/>
          <p:nvPr/>
        </p:nvPicPr>
        <p:blipFill>
          <a:blip r:embed="rId2"/>
          <a:stretch/>
        </p:blipFill>
        <p:spPr>
          <a:xfrm>
            <a:off x="683568" y="1556792"/>
            <a:ext cx="8407872" cy="5549968"/>
          </a:xfrm>
          <a:prstGeom prst="rect">
            <a:avLst/>
          </a:prstGeom>
          <a:ln>
            <a:noFill/>
          </a:ln>
        </p:spPr>
      </p:pic>
      <p:sp>
        <p:nvSpPr>
          <p:cNvPr id="320" name="CustomShape 6"/>
          <p:cNvSpPr/>
          <p:nvPr/>
        </p:nvSpPr>
        <p:spPr>
          <a:xfrm>
            <a:off x="5004000" y="1340640"/>
            <a:ext cx="1944000" cy="97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C7F86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2416574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120960" y="1953000"/>
            <a:ext cx="860472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1332000" y="6321600"/>
            <a:ext cx="647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821A4AF0-7C99-44C8-AE80-0F3AAD23D8D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31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278212" y="293021"/>
            <a:ext cx="88927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 –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suite-</a:t>
            </a: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TextShape 5"/>
          <p:cNvSpPr txBox="1"/>
          <p:nvPr/>
        </p:nvSpPr>
        <p:spPr>
          <a:xfrm>
            <a:off x="575640" y="944640"/>
            <a:ext cx="7991280" cy="46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Cliquer sur </a:t>
            </a:r>
            <a:r>
              <a:rPr lang="fr-FR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Source pour </a:t>
            </a: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traitement des données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 </a:t>
            </a: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ヒラギノ角ゴ Pro W3"/>
            </a:endParaRPr>
          </a:p>
          <a:p>
            <a:pPr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3" t="10194" r="23752" b="32004"/>
          <a:stretch/>
        </p:blipFill>
        <p:spPr bwMode="auto">
          <a:xfrm>
            <a:off x="972353" y="1628800"/>
            <a:ext cx="6901933" cy="420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>
            <a:off x="2051720" y="1268760"/>
            <a:ext cx="2088232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711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20960" y="1953000"/>
            <a:ext cx="860472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1332000" y="6321600"/>
            <a:ext cx="647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AC9334DD-A1BB-470B-8951-544A12C19A78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32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99080" y="332656"/>
            <a:ext cx="85849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</a:t>
            </a: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TextShape 5"/>
          <p:cNvSpPr txBox="1"/>
          <p:nvPr/>
        </p:nvSpPr>
        <p:spPr>
          <a:xfrm>
            <a:off x="611640" y="1052640"/>
            <a:ext cx="7991280" cy="46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rapport </a:t>
            </a:r>
            <a:r>
              <a:rPr lang="fr-FR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Altaïr</a:t>
            </a:r>
            <a:r>
              <a:rPr lang="fr-FR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est créé aux formats </a:t>
            </a:r>
            <a:r>
              <a:rPr lang="fr-FR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r>
              <a:rPr lang="fr-FR" sz="1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pdf</a:t>
            </a:r>
            <a:r>
              <a:rPr lang="fr-FR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, .</a:t>
            </a:r>
            <a:r>
              <a:rPr lang="fr-FR" sz="1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docx</a:t>
            </a:r>
            <a:r>
              <a:rPr lang="fr-FR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ou .</a:t>
            </a:r>
            <a:r>
              <a:rPr lang="fr-FR" sz="1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odt</a:t>
            </a:r>
            <a:endParaRPr lang="fr-FR" sz="1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ヒラギノ角ゴ Pro W3"/>
            </a:endParaRPr>
          </a:p>
          <a:p>
            <a:pPr>
              <a:lnSpc>
                <a:spcPct val="100000"/>
              </a:lnSpc>
            </a:pP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Picture 2"/>
          <p:cNvPicPr/>
          <p:nvPr/>
        </p:nvPicPr>
        <p:blipFill>
          <a:blip r:embed="rId2"/>
          <a:stretch/>
        </p:blipFill>
        <p:spPr>
          <a:xfrm>
            <a:off x="535958" y="1383120"/>
            <a:ext cx="7502040" cy="5474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4526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Espace réservé du contenu 10"/>
          <p:cNvPicPr/>
          <p:nvPr/>
        </p:nvPicPr>
        <p:blipFill>
          <a:blip r:embed="rId2"/>
          <a:stretch/>
        </p:blipFill>
        <p:spPr>
          <a:xfrm>
            <a:off x="780120" y="1582560"/>
            <a:ext cx="7633800" cy="415008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797400" y="2351520"/>
            <a:ext cx="1068840" cy="6001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6" name="CustomShape 2"/>
          <p:cNvSpPr/>
          <p:nvPr/>
        </p:nvSpPr>
        <p:spPr>
          <a:xfrm flipV="1">
            <a:off x="2144880" y="2258280"/>
            <a:ext cx="482760" cy="12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B05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3"/>
          <p:cNvSpPr/>
          <p:nvPr/>
        </p:nvSpPr>
        <p:spPr>
          <a:xfrm>
            <a:off x="3984840" y="1628640"/>
            <a:ext cx="215640" cy="32760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TextShape 4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67F0F4D-BB5E-4295-A20D-D895A70702D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33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9" name="CustomShape 5"/>
          <p:cNvSpPr/>
          <p:nvPr/>
        </p:nvSpPr>
        <p:spPr>
          <a:xfrm flipH="1" flipV="1">
            <a:off x="3786480" y="1897200"/>
            <a:ext cx="2396520" cy="117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6"/>
          <p:cNvSpPr/>
          <p:nvPr/>
        </p:nvSpPr>
        <p:spPr>
          <a:xfrm>
            <a:off x="611640" y="5733360"/>
            <a:ext cx="7813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automatique d’un onglet par année et contrôle d’exhaustivité des bases annuelles.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7"/>
          <p:cNvSpPr/>
          <p:nvPr/>
        </p:nvSpPr>
        <p:spPr>
          <a:xfrm>
            <a:off x="6223680" y="1335600"/>
            <a:ext cx="2232000" cy="913320"/>
          </a:xfrm>
          <a:prstGeom prst="rect">
            <a:avLst/>
          </a:prstGeom>
          <a:solidFill>
            <a:srgbClr val="FFFFFF"/>
          </a:solidFill>
          <a:ln w="158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Transformation des données en bases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8"/>
          <p:cNvSpPr/>
          <p:nvPr/>
        </p:nvSpPr>
        <p:spPr>
          <a:xfrm>
            <a:off x="3708000" y="1633320"/>
            <a:ext cx="237600" cy="32760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9"/>
          <p:cNvSpPr/>
          <p:nvPr/>
        </p:nvSpPr>
        <p:spPr>
          <a:xfrm flipH="1">
            <a:off x="4168440" y="1591560"/>
            <a:ext cx="2012760" cy="8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0"/>
          <p:cNvSpPr/>
          <p:nvPr/>
        </p:nvSpPr>
        <p:spPr>
          <a:xfrm>
            <a:off x="6223680" y="2486880"/>
            <a:ext cx="2232000" cy="913320"/>
          </a:xfrm>
          <a:prstGeom prst="rect">
            <a:avLst/>
          </a:prstGeom>
          <a:solidFill>
            <a:srgbClr val="FFFFFF"/>
          </a:solidFill>
          <a:ln w="1584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d’un rapport d’analyse MS-Word ou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>
            <a:off x="1835640" y="2287440"/>
            <a:ext cx="287640" cy="250200"/>
          </a:xfrm>
          <a:prstGeom prst="ellipse">
            <a:avLst/>
          </a:prstGeom>
          <a:noFill/>
          <a:ln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2"/>
          <p:cNvSpPr/>
          <p:nvPr/>
        </p:nvSpPr>
        <p:spPr>
          <a:xfrm>
            <a:off x="5076000" y="4070880"/>
            <a:ext cx="2952000" cy="639000"/>
          </a:xfrm>
          <a:prstGeom prst="rect">
            <a:avLst/>
          </a:prstGeom>
          <a:noFill/>
          <a:ln w="25560">
            <a:solidFill>
              <a:srgbClr val="7030A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Diagnostic de conformité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aux normes CND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13"/>
          <p:cNvSpPr txBox="1"/>
          <p:nvPr/>
        </p:nvSpPr>
        <p:spPr>
          <a:xfrm rot="5400000">
            <a:off x="-45540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8" name="CustomShape 14"/>
          <p:cNvSpPr/>
          <p:nvPr/>
        </p:nvSpPr>
        <p:spPr>
          <a:xfrm>
            <a:off x="602280" y="3326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RéSUMé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: fonctionnalités interface graphique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0251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Espace réservé du contenu 3"/>
          <p:cNvPicPr/>
          <p:nvPr/>
        </p:nvPicPr>
        <p:blipFill>
          <a:blip r:embed="rId2"/>
          <a:srcRect l="28988" t="4618" r="33908"/>
          <a:stretch/>
        </p:blipFill>
        <p:spPr>
          <a:xfrm>
            <a:off x="2808000" y="1193400"/>
            <a:ext cx="3086640" cy="4464000"/>
          </a:xfrm>
          <a:prstGeom prst="rect">
            <a:avLst/>
          </a:prstGeom>
          <a:ln>
            <a:noFill/>
          </a:ln>
        </p:spPr>
      </p:pic>
      <p:sp>
        <p:nvSpPr>
          <p:cNvPr id="350" name="TextShape 1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D2138E7-3EFD-4125-8337-BB21C2095C88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34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6022800" y="1989000"/>
            <a:ext cx="288000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champs des Bulletins de paye (Service, Heures, Statut…) et des Lignes de paye (Montant, Libellé…)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sont joints dans un même 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 rot="5400000">
            <a:off x="-45540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602280" y="3326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ヒラギノ角ゴ Pro W3"/>
                <a:cs typeface="Times New Roman" panose="02020603050405020304" pitchFamily="18" charset="0"/>
              </a:rPr>
              <a:t>Base de paye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ヒラギノ角ゴ Pro W3"/>
                <a:cs typeface="Times New Roman" panose="02020603050405020304" pitchFamily="18" charset="0"/>
              </a:rPr>
              <a:t>FUSIONNéE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188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Espace réservé du contenu 3"/>
          <p:cNvPicPr/>
          <p:nvPr/>
        </p:nvPicPr>
        <p:blipFill>
          <a:blip r:embed="rId2"/>
          <a:srcRect l="3095" t="3602" r="3731"/>
          <a:stretch/>
        </p:blipFill>
        <p:spPr>
          <a:xfrm>
            <a:off x="433776" y="1268760"/>
            <a:ext cx="8408160" cy="489312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771120" y="5445360"/>
            <a:ext cx="1511640" cy="431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2"/>
          <p:cNvSpPr/>
          <p:nvPr/>
        </p:nvSpPr>
        <p:spPr>
          <a:xfrm flipV="1">
            <a:off x="2283480" y="3213000"/>
            <a:ext cx="2864160" cy="223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317F01A0-C571-4E0E-895B-2C75F76E014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35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8" name="TextShape 4"/>
          <p:cNvSpPr txBox="1"/>
          <p:nvPr/>
        </p:nvSpPr>
        <p:spPr>
          <a:xfrm rot="5400000">
            <a:off x="-58068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9" name="CustomShape 5"/>
          <p:cNvSpPr/>
          <p:nvPr/>
        </p:nvSpPr>
        <p:spPr>
          <a:xfrm>
            <a:off x="602280" y="3326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 D’ANALYSE DES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DONNéES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9024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Espace réservé du contenu 3"/>
          <p:cNvPicPr/>
          <p:nvPr/>
        </p:nvPicPr>
        <p:blipFill>
          <a:blip r:embed="rId2"/>
          <a:srcRect l="2805" t="3744" r="2013"/>
          <a:stretch/>
        </p:blipFill>
        <p:spPr>
          <a:xfrm>
            <a:off x="412560" y="1321200"/>
            <a:ext cx="8632440" cy="491040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 flipV="1">
            <a:off x="3348000" y="2600280"/>
            <a:ext cx="2304000" cy="25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2"/>
          <p:cNvSpPr/>
          <p:nvPr/>
        </p:nvSpPr>
        <p:spPr>
          <a:xfrm flipV="1">
            <a:off x="3348000" y="2726280"/>
            <a:ext cx="287640" cy="12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030024E-B7A6-4B5C-A92C-D1E20D6E90B7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36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4" name="TextShape 4"/>
          <p:cNvSpPr txBox="1"/>
          <p:nvPr/>
        </p:nvSpPr>
        <p:spPr>
          <a:xfrm rot="5400000">
            <a:off x="-53244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5" name="CustomShape 5"/>
          <p:cNvSpPr/>
          <p:nvPr/>
        </p:nvSpPr>
        <p:spPr>
          <a:xfrm>
            <a:off x="608760" y="3038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Test statutaires et règlementaires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4268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457200" y="620640"/>
            <a:ext cx="8290800" cy="5703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Gain 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de productivité important sur les contrôles statutaires et </a:t>
            </a: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réglementaires</a:t>
            </a: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Exhaustivité verticale (sur un point de contrôle donné)</a:t>
            </a:r>
          </a:p>
          <a:p>
            <a:pPr algn="just">
              <a:lnSpc>
                <a:spcPct val="100000"/>
              </a:lnSpc>
              <a:buClr>
                <a:srgbClr val="0BD0D9"/>
              </a:buClr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 de prétention à l’exhaustivité horizontale (sur l’ensemble des points de contr</a:t>
            </a:r>
            <a:r>
              <a:rPr lang="fr-F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ôle)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</a:pP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Intérêt du calcul automatisé des ETPT : écarts avec les bilans sociaux. Impact sur l’analyse des ratios RH (ex : coût moyen par agent-EQTP)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 rot="5400000">
            <a:off x="-663840" y="6009120"/>
            <a:ext cx="1328400" cy="312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8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97BDDE1-CFE2-4F85-AF0B-DBFB40637491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37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07640" y="368640"/>
            <a:ext cx="88927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retour D’expérience – rapports d’analyse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375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235080" y="1374120"/>
            <a:ext cx="8451360" cy="4947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43080" indent="-342720"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Tests 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de cohérence lignes de paye - bulletins de </a:t>
            </a: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paye</a:t>
            </a:r>
          </a:p>
          <a:p>
            <a:pPr marL="181080">
              <a:lnSpc>
                <a:spcPct val="100000"/>
              </a:lnSpc>
              <a:buClr>
                <a:srgbClr val="0BD0D9"/>
              </a:buClr>
            </a:pPr>
            <a:r>
              <a:rPr lang="fr-F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Cohérence de l’information sur le service fait : rémunérations versées sans quotité de travail</a:t>
            </a: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Redressement 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d’erreurs sur les quotités de travail</a:t>
            </a: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  <a:buClr>
                <a:srgbClr val="0BD0D9"/>
              </a:buClr>
            </a:pPr>
            <a:r>
              <a:rPr lang="fr-F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  <a:buClr>
                <a:srgbClr val="0BD0D9"/>
              </a:buClr>
            </a:pPr>
            <a:r>
              <a:rPr lang="fr-F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 rot="5400000">
            <a:off x="-663840" y="6009120"/>
            <a:ext cx="1328400" cy="312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E81837D-B978-4E7E-8B59-DB89FAA7C27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38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71640" y="357147"/>
            <a:ext cx="9054360" cy="125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Éléments sur la qualité de l’information 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ET LA fiabilité des bases de paye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55199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35080" y="1160640"/>
            <a:ext cx="8404560" cy="47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 fenêtre principale de l’outil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comprend 5 menus déroulants : Fichier, éditer, lancer, configurer et aide.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Fichier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création en mode projet, enregistrement, exportation et archivage du rapport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Editer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de modifier l’apparence de l’interface avec plus ou moins dé détails explicites.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Lancer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le lancement de l’analyse des données et l’exécution de cette analyse.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Configurer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configuration technique des données.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Aide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la fonction « aide » est en cours de développement.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F604297A-89A2-42BC-BBA2-3FCDFB09824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rot="5400000">
            <a:off x="-53208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235080" y="296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LES FONCTIONNALITES de l’APPLICATION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0617883-D1AD-4B7A-9DD6-69E71C49B9A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0" y="20880"/>
            <a:ext cx="91436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2"/>
          <p:cNvPicPr/>
          <p:nvPr/>
        </p:nvPicPr>
        <p:blipFill>
          <a:blip r:embed="rId2"/>
          <a:srcRect r="2987" b="41169"/>
          <a:stretch/>
        </p:blipFill>
        <p:spPr>
          <a:xfrm>
            <a:off x="0" y="668520"/>
            <a:ext cx="9106920" cy="4039560"/>
          </a:xfrm>
          <a:prstGeom prst="rect">
            <a:avLst/>
          </a:prstGeom>
          <a:ln>
            <a:noFill/>
          </a:ln>
        </p:spPr>
      </p:pic>
      <p:sp>
        <p:nvSpPr>
          <p:cNvPr id="108" name="CustomShape 4"/>
          <p:cNvSpPr/>
          <p:nvPr/>
        </p:nvSpPr>
        <p:spPr>
          <a:xfrm>
            <a:off x="46800" y="4586760"/>
            <a:ext cx="910692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fichier » permet de gérer l’exécution du rapport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un nouveau projet et ouvrir le projet du rapport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Enregistrer et exporter le rapport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Fermer le rapport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133BCB2-DFA9-432C-AB28-D0F5A0DF5EA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179640" y="383760"/>
            <a:ext cx="91436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179640" y="5398560"/>
            <a:ext cx="9106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 défaut, la barre d’outils du menu « fichier »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Image 7"/>
          <p:cNvPicPr/>
          <p:nvPr/>
        </p:nvPicPr>
        <p:blipFill>
          <a:blip r:embed="rId2"/>
          <a:srcRect b="69525"/>
          <a:stretch/>
        </p:blipFill>
        <p:spPr>
          <a:xfrm>
            <a:off x="179640" y="1017720"/>
            <a:ext cx="7643160" cy="986400"/>
          </a:xfrm>
          <a:prstGeom prst="rect">
            <a:avLst/>
          </a:prstGeom>
          <a:ln>
            <a:noFill/>
          </a:ln>
        </p:spPr>
      </p:pic>
      <p:sp>
        <p:nvSpPr>
          <p:cNvPr id="114" name="CustomShape 5"/>
          <p:cNvSpPr/>
          <p:nvPr/>
        </p:nvSpPr>
        <p:spPr>
          <a:xfrm>
            <a:off x="323640" y="152460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755640" y="1677240"/>
            <a:ext cx="360" cy="103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1259640" y="1744920"/>
            <a:ext cx="360" cy="12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1619640" y="1653120"/>
            <a:ext cx="360" cy="153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>
            <a:off x="1907640" y="1653120"/>
            <a:ext cx="360" cy="199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>
            <a:off x="2339640" y="1677240"/>
            <a:ext cx="360" cy="2471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1"/>
          <p:cNvSpPr/>
          <p:nvPr/>
        </p:nvSpPr>
        <p:spPr>
          <a:xfrm>
            <a:off x="2771640" y="1677240"/>
            <a:ext cx="360" cy="268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>
            <a:off x="3204000" y="1744920"/>
            <a:ext cx="360" cy="297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>
            <a:off x="3710880" y="1701360"/>
            <a:ext cx="360" cy="3239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>
            <a:off x="4140000" y="166104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flipH="1">
            <a:off x="4571280" y="1611720"/>
            <a:ext cx="10440" cy="138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>
            <a:off x="4912200" y="1677240"/>
            <a:ext cx="360" cy="168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5364000" y="167760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5857920" y="1653120"/>
            <a:ext cx="360" cy="189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6300360" y="167760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6609240" y="1653120"/>
            <a:ext cx="36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7020360" y="162288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7668360" y="1524600"/>
            <a:ext cx="360" cy="49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109080" y="233460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4"/>
          <p:cNvSpPr/>
          <p:nvPr/>
        </p:nvSpPr>
        <p:spPr>
          <a:xfrm>
            <a:off x="601560" y="254376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5"/>
          <p:cNvSpPr/>
          <p:nvPr/>
        </p:nvSpPr>
        <p:spPr>
          <a:xfrm>
            <a:off x="995040" y="2792520"/>
            <a:ext cx="280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6"/>
          <p:cNvSpPr/>
          <p:nvPr/>
        </p:nvSpPr>
        <p:spPr>
          <a:xfrm>
            <a:off x="1465560" y="30211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1736640" y="34603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8"/>
          <p:cNvSpPr/>
          <p:nvPr/>
        </p:nvSpPr>
        <p:spPr>
          <a:xfrm>
            <a:off x="2185920" y="39643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9"/>
          <p:cNvSpPr/>
          <p:nvPr/>
        </p:nvSpPr>
        <p:spPr>
          <a:xfrm>
            <a:off x="2617920" y="414900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>
            <a:off x="3049920" y="467424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1"/>
          <p:cNvSpPr/>
          <p:nvPr/>
        </p:nvSpPr>
        <p:spPr>
          <a:xfrm>
            <a:off x="3503160" y="48769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2"/>
          <p:cNvSpPr/>
          <p:nvPr/>
        </p:nvSpPr>
        <p:spPr>
          <a:xfrm>
            <a:off x="3922560" y="25736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3"/>
          <p:cNvSpPr/>
          <p:nvPr/>
        </p:nvSpPr>
        <p:spPr>
          <a:xfrm>
            <a:off x="6039720" y="25574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4"/>
          <p:cNvSpPr/>
          <p:nvPr/>
        </p:nvSpPr>
        <p:spPr>
          <a:xfrm>
            <a:off x="4611240" y="318816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5"/>
          <p:cNvSpPr/>
          <p:nvPr/>
        </p:nvSpPr>
        <p:spPr>
          <a:xfrm>
            <a:off x="5146920" y="24998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6"/>
          <p:cNvSpPr/>
          <p:nvPr/>
        </p:nvSpPr>
        <p:spPr>
          <a:xfrm>
            <a:off x="5640840" y="344808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37"/>
          <p:cNvSpPr/>
          <p:nvPr/>
        </p:nvSpPr>
        <p:spPr>
          <a:xfrm>
            <a:off x="4335840" y="2865600"/>
            <a:ext cx="415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8"/>
          <p:cNvSpPr/>
          <p:nvPr/>
        </p:nvSpPr>
        <p:spPr>
          <a:xfrm>
            <a:off x="6392160" y="31496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9"/>
          <p:cNvSpPr/>
          <p:nvPr/>
        </p:nvSpPr>
        <p:spPr>
          <a:xfrm>
            <a:off x="6802920" y="238896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0"/>
          <p:cNvSpPr/>
          <p:nvPr/>
        </p:nvSpPr>
        <p:spPr>
          <a:xfrm>
            <a:off x="7622640" y="184032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D413D92D-6D8C-44C4-9616-38E46E6A7755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79640" y="260648"/>
            <a:ext cx="882000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144000" y="2450520"/>
            <a:ext cx="3564360" cy="280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1-Nouveau projet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2-Enregistrer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3-Enregistrer le projet comme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4-Exporter le rapport vers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5-Archiver le rapport vers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6-Désarchiver le rapport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7-Fermer le projet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8-Quitter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9-Plein écran/Réduire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e 7"/>
          <p:cNvPicPr/>
          <p:nvPr/>
        </p:nvPicPr>
        <p:blipFill>
          <a:blip r:embed="rId2"/>
          <a:srcRect b="69525"/>
          <a:stretch/>
        </p:blipFill>
        <p:spPr>
          <a:xfrm>
            <a:off x="179640" y="1124744"/>
            <a:ext cx="7643160" cy="98640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4068000" y="2450520"/>
            <a:ext cx="493164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10-Ouvrir/Fermer les messages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11-Ouvrir/Fermer le gestionnaire de fichiers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12-Ouvrir/Fermer le gestionnaire de projet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13-Editer le projet courant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14-Lancer l’analyse des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15-Créer la base de données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16-Ouvrir le répertoire des bases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17-Options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18-Configurer l’interface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3571200" y="5524200"/>
            <a:ext cx="1272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LEGENDE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9F8FFB1-7E24-4A34-8EC4-938B2A414E6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214560" y="188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cap="all" spc="-1" dirty="0" err="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DITER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2"/>
          <p:cNvPicPr/>
          <p:nvPr/>
        </p:nvPicPr>
        <p:blipFill>
          <a:blip r:embed="rId2"/>
          <a:srcRect r="-10942" b="36412"/>
          <a:stretch/>
        </p:blipFill>
        <p:spPr>
          <a:xfrm>
            <a:off x="323528" y="838186"/>
            <a:ext cx="9648456" cy="4506032"/>
          </a:xfrm>
          <a:prstGeom prst="rect">
            <a:avLst/>
          </a:prstGeom>
          <a:ln>
            <a:noFill/>
          </a:ln>
        </p:spPr>
      </p:pic>
      <p:sp>
        <p:nvSpPr>
          <p:cNvPr id="162" name="CustomShape 5"/>
          <p:cNvSpPr/>
          <p:nvPr/>
        </p:nvSpPr>
        <p:spPr>
          <a:xfrm>
            <a:off x="120960" y="5337360"/>
            <a:ext cx="85557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Editer » permet de modifier l’apparence de l’interface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avec plus ou moins de détails explicites : fermer les messages, fermer le gestionnaire de fichiers, fermer le gestionnaire de projet, effacer le log, éditer le projet courant.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5D6B570D-6C58-4C8D-94AD-B87F9C748B4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200" y="116640"/>
            <a:ext cx="91364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4"/>
          <p:cNvPicPr/>
          <p:nvPr/>
        </p:nvPicPr>
        <p:blipFill>
          <a:blip r:embed="rId2"/>
          <a:srcRect l="-6585" t="-1650" r="-81" b="45937"/>
          <a:stretch/>
        </p:blipFill>
        <p:spPr>
          <a:xfrm>
            <a:off x="-558720" y="586800"/>
            <a:ext cx="9702360" cy="363996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7200" y="4437000"/>
            <a:ext cx="902916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Lancer » permet de :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Lancer l’analyse des données dématérialisées de la paie </a:t>
            </a:r>
            <a:r>
              <a:rPr lang="fr-F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</a:t>
            </a: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base de données au format csv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Anonymiser</a:t>
            </a: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 base de données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Ouvrir le répertoire des bases de données csv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MODELE_DIAPORAMA_COUR-CRTC.potx</Template>
  <TotalTime>5865</TotalTime>
  <Words>1490</Words>
  <Application>Microsoft Office PowerPoint</Application>
  <PresentationFormat>Affichage à l'écran (4:3)</PresentationFormat>
  <Paragraphs>328</Paragraphs>
  <Slides>38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Arial</vt:lpstr>
      <vt:lpstr>DejaVu Sans</vt:lpstr>
      <vt:lpstr>StarSymbol</vt:lpstr>
      <vt:lpstr>Symbol</vt:lpstr>
      <vt:lpstr>Times New Roman</vt:lpstr>
      <vt:lpstr>Wingdings</vt:lpstr>
      <vt:lpstr>ヒラギノ角ゴ Pro W3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CDC</dc:title>
  <dc:subject>CDC</dc:subject>
  <dc:creator>CDC</dc:creator>
  <cp:lastModifiedBy>Nicol, Fabrice</cp:lastModifiedBy>
  <cp:revision>617</cp:revision>
  <dcterms:created xsi:type="dcterms:W3CDTF">2013-07-26T07:27:45Z</dcterms:created>
  <dcterms:modified xsi:type="dcterms:W3CDTF">2017-01-11T14:17:23Z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CDC</vt:lpwstr>
  </property>
  <property fmtid="{D5CDD505-2E9C-101B-9397-08002B2CF9AE}" pid="4" name="ContentTypeId">
    <vt:lpwstr>0x01010094B425644692734C99B91F411E105FD0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anager">
    <vt:lpwstr>CDC</vt:lpwstr>
  </property>
  <property fmtid="{D5CDD505-2E9C-101B-9397-08002B2CF9AE}" pid="10" name="Notes">
    <vt:i4>4</vt:i4>
  </property>
  <property fmtid="{D5CDD505-2E9C-101B-9397-08002B2CF9AE}" pid="11" name="PresentationFormat">
    <vt:lpwstr>Affichage à l'écran (4:3)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40</vt:i4>
  </property>
</Properties>
</file>